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65" r:id="rId3"/>
    <p:sldId id="270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126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van-pc\Desktop\CAE\3er%20trimestre\Grafica%203er%20trim%202020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ivan-pc\Desktop\CAE\3er%20trimestre\Grafica%203er%20trim%2020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1896902760462336"/>
          <c:y val="0.11394716076386097"/>
          <c:w val="0.95336512983571808"/>
          <c:h val="0.77677029360967187"/>
        </c:manualLayout>
      </c:layout>
      <c:doughnutChart>
        <c:varyColors val="1"/>
        <c:ser>
          <c:idx val="0"/>
          <c:order val="0"/>
          <c:cat>
            <c:strRef>
              <c:f>'Graf. Inv'!$B$3:$B$15</c:f>
              <c:strCache>
                <c:ptCount val="10"/>
                <c:pt idx="0">
                  <c:v>VIVIENDA Y URBANIZACIÓN</c:v>
                </c:pt>
                <c:pt idx="1">
                  <c:v>EDUCACIÓN, CULTURA Y DEPORTE</c:v>
                </c:pt>
                <c:pt idx="2">
                  <c:v>AGUA POTABLE, ALCANTARILLADO Y SANEAMIENTO</c:v>
                </c:pt>
                <c:pt idx="3">
                  <c:v>SALUD Y ASISTENCIA SOCIAL</c:v>
                </c:pt>
                <c:pt idx="4">
                  <c:v>DESARROLLO AGROPECUARIO, FORESTAL Y ACUICOLA</c:v>
                </c:pt>
                <c:pt idx="5">
                  <c:v>CARRETERAS, CAMINOS Y PUENTES</c:v>
                </c:pt>
                <c:pt idx="6">
                  <c:v>ELECTRIFICACIÓN</c:v>
                </c:pt>
                <c:pt idx="7">
                  <c:v>PROTECCIÓN CIVIL, SEGURIDAD, JUSTICIA Y FINANZAS PÚBLICAS</c:v>
                </c:pt>
                <c:pt idx="8">
                  <c:v>DESARROLLO ECONÓMICO Y TURISTICO</c:v>
                </c:pt>
                <c:pt idx="9">
                  <c:v>PROTECCION Y PRESERVACION AMBIENTAL</c:v>
                </c:pt>
              </c:strCache>
            </c:strRef>
          </c:cat>
          <c:val>
            <c:numRef>
              <c:f>'Graf. Inv'!$C$3:$C$15</c:f>
              <c:numCache>
                <c:formatCode>0.00</c:formatCode>
                <c:ptCount val="13"/>
                <c:pt idx="0">
                  <c:v>22.003910655120514</c:v>
                </c:pt>
                <c:pt idx="1">
                  <c:v>17.613578559976609</c:v>
                </c:pt>
                <c:pt idx="2">
                  <c:v>16.875039683452854</c:v>
                </c:pt>
                <c:pt idx="3">
                  <c:v>13.400575060223129</c:v>
                </c:pt>
                <c:pt idx="4">
                  <c:v>10.258601245729249</c:v>
                </c:pt>
                <c:pt idx="5">
                  <c:v>7.0513960989199456</c:v>
                </c:pt>
                <c:pt idx="6">
                  <c:v>4.9748965551468878</c:v>
                </c:pt>
                <c:pt idx="7">
                  <c:v>3.9642440322379082</c:v>
                </c:pt>
                <c:pt idx="8">
                  <c:v>3.5840368610500062</c:v>
                </c:pt>
                <c:pt idx="9">
                  <c:v>0.27372124814288884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CF4-4363-BA65-2957CDDA99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cat>
            <c:strRef>
              <c:f>'Graf. Inv'!$B$20:$B$32</c:f>
              <c:strCache>
                <c:ptCount val="10"/>
                <c:pt idx="0">
                  <c:v>SALUD Y ASISTENCIA SOCIAL</c:v>
                </c:pt>
                <c:pt idx="1">
                  <c:v>EDUCACIÓN, CULTURA Y DEPORTE</c:v>
                </c:pt>
                <c:pt idx="2">
                  <c:v>CARRETERAS, CAMINOS Y PUENTES</c:v>
                </c:pt>
                <c:pt idx="3">
                  <c:v>AGUA POTABLE, ALCANTARILLADO Y SANEAMIENTO</c:v>
                </c:pt>
                <c:pt idx="4">
                  <c:v>VIVIENDA Y URBANIZACIÓN</c:v>
                </c:pt>
                <c:pt idx="5">
                  <c:v>PROTECCIÓN CIVIL, SEGURIDAD, JUSTICIA Y FINANZAS PÚBLICAS</c:v>
                </c:pt>
                <c:pt idx="6">
                  <c:v>DESARROLLO AGROPECUARIO, FORESTAL Y ACUICOLA</c:v>
                </c:pt>
                <c:pt idx="7">
                  <c:v>DESARROLLO ECONÓMICO Y TURISTICO</c:v>
                </c:pt>
                <c:pt idx="8">
                  <c:v>ELECTRIFICACIÓN</c:v>
                </c:pt>
                <c:pt idx="9">
                  <c:v>PROTECCION Y PRESERVACION AMBIENTAL</c:v>
                </c:pt>
              </c:strCache>
            </c:strRef>
          </c:cat>
          <c:val>
            <c:numRef>
              <c:f>'Graf. Inv'!$C$20:$C$32</c:f>
              <c:numCache>
                <c:formatCode>0.00</c:formatCode>
                <c:ptCount val="13"/>
                <c:pt idx="0">
                  <c:v>25.396255511826059</c:v>
                </c:pt>
                <c:pt idx="1">
                  <c:v>15.209509039348507</c:v>
                </c:pt>
                <c:pt idx="2">
                  <c:v>14.740764721076619</c:v>
                </c:pt>
                <c:pt idx="3">
                  <c:v>13.616521744124004</c:v>
                </c:pt>
                <c:pt idx="4">
                  <c:v>12.38028572727066</c:v>
                </c:pt>
                <c:pt idx="5">
                  <c:v>9.682769788629896</c:v>
                </c:pt>
                <c:pt idx="6">
                  <c:v>3.9137887191504879</c:v>
                </c:pt>
                <c:pt idx="7">
                  <c:v>2.7436052243359934</c:v>
                </c:pt>
                <c:pt idx="8">
                  <c:v>2.1697404178354747</c:v>
                </c:pt>
                <c:pt idx="9">
                  <c:v>0.14675910640231063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99-44F5-B3C1-7DC9A27D226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8299F0-A457-7344-879F-CB8E79396792}" type="datetime1">
              <a:rPr lang="es-MX" smtClean="0"/>
              <a:pPr/>
              <a:t>19/10/2020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A16A0-7D6B-874A-9CF0-125FA9D72DF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65599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A0152-9AF3-1441-989D-163A2E2FBA37}" type="datetime1">
              <a:rPr lang="es-MX" smtClean="0"/>
              <a:pPr/>
              <a:t>19/10/2020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62E42-CEBF-7843-A56C-B3329424E56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271702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0310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011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187311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29" name="Picture Placeholder 1"/>
          <p:cNvSpPr>
            <a:spLocks noGrp="1" noTextEdit="1"/>
          </p:cNvSpPr>
          <p:nvPr>
            <p:ph type="pic" sz="quarter" idx="13"/>
          </p:nvPr>
        </p:nvSpPr>
        <p:spPr>
          <a:xfrm>
            <a:off x="5102151" y="2139068"/>
            <a:ext cx="3341563" cy="2813309"/>
          </a:xfrm>
        </p:spPr>
      </p:sp>
      <p:sp>
        <p:nvSpPr>
          <p:cNvPr id="3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218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0998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095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42505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10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450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134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85193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27000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1270000"/>
            <a:ext cx="5111750" cy="48561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2432050"/>
            <a:ext cx="3008313" cy="36941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22074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177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474062"/>
            <a:ext cx="506331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s-ES_tradnl" dirty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/>
              <a:t>Haga clic para modificar el estilo de texto del patrón</a:t>
            </a:r>
          </a:p>
          <a:p>
            <a:pPr lvl="1"/>
            <a:r>
              <a:rPr lang="es-ES_tradnl" dirty="0"/>
              <a:t>Segundo nivel</a:t>
            </a:r>
          </a:p>
          <a:p>
            <a:pPr lvl="2"/>
            <a:r>
              <a:rPr lang="es-ES_tradnl" dirty="0"/>
              <a:t>Tercer nivel</a:t>
            </a:r>
          </a:p>
          <a:p>
            <a:pPr lvl="3"/>
            <a:r>
              <a:rPr lang="es-ES_tradnl" dirty="0"/>
              <a:t>Cuarto nivel</a:t>
            </a:r>
          </a:p>
          <a:p>
            <a:pPr lvl="4"/>
            <a:r>
              <a:rPr lang="es-ES_tradnl" dirty="0"/>
              <a:t>Quinto nivel</a:t>
            </a:r>
            <a:endParaRPr lang="es-ES" dirty="0"/>
          </a:p>
        </p:txBody>
      </p:sp>
      <p:pic>
        <p:nvPicPr>
          <p:cNvPr id="7" name="Picture 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91391" y="415766"/>
            <a:ext cx="2677527" cy="537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n 8" descr="rombo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6412" y="6356350"/>
            <a:ext cx="304800" cy="304800"/>
          </a:xfrm>
          <a:prstGeom prst="rect">
            <a:avLst/>
          </a:prstGeom>
        </p:spPr>
      </p:pic>
      <p:pic>
        <p:nvPicPr>
          <p:cNvPr id="8" name="Imagen 7" descr="lateral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52129"/>
            <a:ext cx="383191" cy="1928726"/>
          </a:xfrm>
          <a:prstGeom prst="rect">
            <a:avLst/>
          </a:prstGeom>
        </p:spPr>
      </p:pic>
      <p:sp>
        <p:nvSpPr>
          <p:cNvPr id="15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018383" y="6364830"/>
            <a:ext cx="615941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rgbClr val="2E2E2E"/>
                </a:solidFill>
              </a:defRPr>
            </a:lvl1pPr>
          </a:lstStyle>
          <a:p>
            <a:fld id="{ABAB78B4-448C-A743-A85C-EC0F5416DCE4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82723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11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0.png"/><Relationship Id="rId4" Type="http://schemas.openxmlformats.org/officeDocument/2006/relationships/image" Target="../media/image6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" name="47 Gráfico">
            <a:extLst>
              <a:ext uri="{FF2B5EF4-FFF2-40B4-BE49-F238E27FC236}">
                <a16:creationId xmlns:a16="http://schemas.microsoft.com/office/drawing/2014/main" id="{00000000-0008-0000-0000-000018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8287389"/>
              </p:ext>
            </p:extLst>
          </p:nvPr>
        </p:nvGraphicFramePr>
        <p:xfrm>
          <a:off x="2200275" y="924599"/>
          <a:ext cx="8301037" cy="6504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861924" y="1040004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noProof="0" dirty="0">
                <a:solidFill>
                  <a:schemeClr val="bg1">
                    <a:lumMod val="50000"/>
                  </a:schemeClr>
                </a:solidFill>
              </a:rPr>
              <a:t>Durante el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3er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</a:t>
            </a:r>
          </a:p>
        </p:txBody>
      </p:sp>
      <p:sp>
        <p:nvSpPr>
          <p:cNvPr id="9" name="8 Elipse"/>
          <p:cNvSpPr/>
          <p:nvPr/>
        </p:nvSpPr>
        <p:spPr>
          <a:xfrm>
            <a:off x="3987644" y="1677696"/>
            <a:ext cx="5112000" cy="5049223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625564" y="2302971"/>
            <a:ext cx="3836160" cy="3831343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08" t="11852" r="4971" b="15062"/>
          <a:stretch>
            <a:fillRect/>
          </a:stretch>
        </p:blipFill>
        <p:spPr bwMode="auto">
          <a:xfrm>
            <a:off x="4716984" y="2895791"/>
            <a:ext cx="3676641" cy="22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84 Image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78099" y="2934041"/>
            <a:ext cx="341572" cy="341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82 Imagen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73450" y="6173188"/>
            <a:ext cx="383284" cy="383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87 Imagen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984" y="5506372"/>
            <a:ext cx="340791" cy="34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86 Imagen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454604" y="4827975"/>
            <a:ext cx="359439" cy="303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90 Imagen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407444" y="1825517"/>
            <a:ext cx="232528" cy="23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83 Imagen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29467" y="2318749"/>
            <a:ext cx="260836" cy="260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89 Imagen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04620" y="1844676"/>
            <a:ext cx="291315" cy="291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88 Imagen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837407" y="2315706"/>
            <a:ext cx="465829" cy="465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112 Imagen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216755" y="4023280"/>
            <a:ext cx="340710" cy="371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91 Imagen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641148" y="1993722"/>
            <a:ext cx="277332" cy="277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adroTexto 19"/>
          <p:cNvSpPr txBox="1"/>
          <p:nvPr/>
        </p:nvSpPr>
        <p:spPr>
          <a:xfrm>
            <a:off x="376726" y="6547392"/>
            <a:ext cx="2365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14/10/2020</a:t>
            </a:r>
            <a:endParaRPr lang="es-MX" sz="9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3498680" y="1400903"/>
            <a:ext cx="10045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%</a:t>
            </a:r>
            <a:endParaRPr lang="es-MX" b="1" dirty="0"/>
          </a:p>
        </p:txBody>
      </p:sp>
      <p:sp>
        <p:nvSpPr>
          <p:cNvPr id="27" name="Título 1"/>
          <p:cNvSpPr txBox="1">
            <a:spLocks/>
          </p:cNvSpPr>
          <p:nvPr/>
        </p:nvSpPr>
        <p:spPr>
          <a:xfrm>
            <a:off x="457200" y="191950"/>
            <a:ext cx="5063310" cy="4790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>
                <a:latin typeface="Helvetica" pitchFamily="34" charset="0"/>
              </a:rPr>
              <a:t>Orientación de la inversión pública autorizada</a:t>
            </a:r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1651504"/>
              </p:ext>
            </p:extLst>
          </p:nvPr>
        </p:nvGraphicFramePr>
        <p:xfrm>
          <a:off x="390525" y="2067407"/>
          <a:ext cx="3555074" cy="4437860"/>
        </p:xfrm>
        <a:graphic>
          <a:graphicData uri="http://schemas.openxmlformats.org/drawingml/2006/table">
            <a:tbl>
              <a:tblPr/>
              <a:tblGrid>
                <a:gridCol w="389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2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31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378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Y URBANIZACIÓN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378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EDUCACIÓN, CULTURA Y DEPORTE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378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AGUA POTABLE, ALCANTARILLADO Y SANEAMIENTO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78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Y ASISTENCIA SOCIAL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378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AGROPECUARIO, FORESTAL Y ACUICOLA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378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CARRETERAS, CAMINOS Y PUENTES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378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ELECTRIFICACIÓN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378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PROTECCIÓN CIVIL, SEGURIDAD, JUSTICIA Y FINANZAS PÚBLICAS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378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ECONÓMICO Y TURISTICO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3786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PROTECCION Y PRESERVACION AMBIENTAL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7" name="84 Imagen">
            <a:extLst>
              <a:ext uri="{FF2B5EF4-FFF2-40B4-BE49-F238E27FC236}">
                <a16:creationId xmlns:a16="http://schemas.microsoft.com/office/drawing/2014/main" id="{00000000-0008-0000-0000-00000D00000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2034" y="4367690"/>
            <a:ext cx="327917" cy="32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82 Imagen">
            <a:extLst>
              <a:ext uri="{FF2B5EF4-FFF2-40B4-BE49-F238E27FC236}">
                <a16:creationId xmlns:a16="http://schemas.microsoft.com/office/drawing/2014/main" id="{00000000-0008-0000-0000-00000E00000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5684" y="2997681"/>
            <a:ext cx="327917" cy="32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86 Imagen">
            <a:extLst>
              <a:ext uri="{FF2B5EF4-FFF2-40B4-BE49-F238E27FC236}">
                <a16:creationId xmlns:a16="http://schemas.microsoft.com/office/drawing/2014/main" id="{00000000-0008-0000-0000-000011000000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4571" y="2554769"/>
            <a:ext cx="327917" cy="32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" name="89 Imagen">
            <a:extLst>
              <a:ext uri="{FF2B5EF4-FFF2-40B4-BE49-F238E27FC236}">
                <a16:creationId xmlns:a16="http://schemas.microsoft.com/office/drawing/2014/main" id="{00000000-0008-0000-0000-00001D000000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4734" y="5698014"/>
            <a:ext cx="327917" cy="32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" name="87 Imagen">
            <a:extLst>
              <a:ext uri="{FF2B5EF4-FFF2-40B4-BE49-F238E27FC236}">
                <a16:creationId xmlns:a16="http://schemas.microsoft.com/office/drawing/2014/main" id="{00000000-0008-0000-0000-00001F000000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4259" y="3478693"/>
            <a:ext cx="327917" cy="32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" name="88 Imagen">
            <a:extLst>
              <a:ext uri="{FF2B5EF4-FFF2-40B4-BE49-F238E27FC236}">
                <a16:creationId xmlns:a16="http://schemas.microsoft.com/office/drawing/2014/main" id="{00000000-0008-0000-0000-000026000000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31559" y="2107096"/>
            <a:ext cx="327917" cy="32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" name="83 Imagen">
            <a:extLst>
              <a:ext uri="{FF2B5EF4-FFF2-40B4-BE49-F238E27FC236}">
                <a16:creationId xmlns:a16="http://schemas.microsoft.com/office/drawing/2014/main" id="{4B9760BD-6524-41AD-9F22-F605BD7C3863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4572" y="4794728"/>
            <a:ext cx="369626" cy="36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" name="90 Imagen">
            <a:extLst>
              <a:ext uri="{FF2B5EF4-FFF2-40B4-BE49-F238E27FC236}">
                <a16:creationId xmlns:a16="http://schemas.microsoft.com/office/drawing/2014/main" id="{8FDD7407-4FED-40A3-A4F1-46BB94654A8B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17271" y="6134574"/>
            <a:ext cx="327917" cy="32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91 Imagen">
            <a:extLst>
              <a:ext uri="{FF2B5EF4-FFF2-40B4-BE49-F238E27FC236}">
                <a16:creationId xmlns:a16="http://schemas.microsoft.com/office/drawing/2014/main" id="{1C44BA27-422C-4E34-90A4-4115C4F699D6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17271" y="5223352"/>
            <a:ext cx="327917" cy="327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112 Imagen">
            <a:extLst>
              <a:ext uri="{FF2B5EF4-FFF2-40B4-BE49-F238E27FC236}">
                <a16:creationId xmlns:a16="http://schemas.microsoft.com/office/drawing/2014/main" id="{AAFEDCFF-6AB5-4756-A63B-3DABDE57EFDE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4259" y="3894617"/>
            <a:ext cx="326478" cy="3538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4298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" name="49 Gráfico">
            <a:extLst>
              <a:ext uri="{FF2B5EF4-FFF2-40B4-BE49-F238E27FC236}">
                <a16:creationId xmlns:a16="http://schemas.microsoft.com/office/drawing/2014/main" id="{00000000-0008-0000-0000-000019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0078839"/>
              </p:ext>
            </p:extLst>
          </p:nvPr>
        </p:nvGraphicFramePr>
        <p:xfrm>
          <a:off x="3492500" y="1420324"/>
          <a:ext cx="6096000" cy="5437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2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938146" y="953931"/>
            <a:ext cx="4558483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Acumulado al 3er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</a:t>
            </a:r>
          </a:p>
        </p:txBody>
      </p:sp>
      <p:sp>
        <p:nvSpPr>
          <p:cNvPr id="9" name="8 Elipse"/>
          <p:cNvSpPr/>
          <p:nvPr/>
        </p:nvSpPr>
        <p:spPr>
          <a:xfrm>
            <a:off x="3987644" y="1567188"/>
            <a:ext cx="5112000" cy="5159731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4557465" y="2152208"/>
            <a:ext cx="3960000" cy="3960000"/>
          </a:xfrm>
          <a:prstGeom prst="ellipse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1" name="118 Imagen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208" t="11852" r="4971" b="15062"/>
          <a:stretch>
            <a:fillRect/>
          </a:stretch>
        </p:blipFill>
        <p:spPr bwMode="auto">
          <a:xfrm>
            <a:off x="4671736" y="2895791"/>
            <a:ext cx="3676641" cy="228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84 Imagen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0806" y="6237106"/>
            <a:ext cx="341054" cy="341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82 Imagen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171072" flipH="1" flipV="1">
            <a:off x="4697639" y="5522579"/>
            <a:ext cx="313509" cy="313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87 Imagen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103938" y="2446334"/>
            <a:ext cx="427222" cy="427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86 Imagen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75754" y="5051177"/>
            <a:ext cx="397015" cy="33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90 Imagen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82100" y="1539135"/>
            <a:ext cx="228324" cy="22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83 Imagen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64343" y="1776230"/>
            <a:ext cx="192059" cy="192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89 Imagen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22273" y="1811332"/>
            <a:ext cx="243897" cy="243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88 Imagen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063925" y="3996589"/>
            <a:ext cx="417260" cy="4172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112 Imagen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493594" y="1958251"/>
            <a:ext cx="240074" cy="26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91 Imagen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7287" y="2527953"/>
            <a:ext cx="376417" cy="376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adroTexto 19"/>
          <p:cNvSpPr txBox="1"/>
          <p:nvPr/>
        </p:nvSpPr>
        <p:spPr>
          <a:xfrm>
            <a:off x="353998" y="6455918"/>
            <a:ext cx="2365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16/10/2020</a:t>
            </a:r>
            <a:endParaRPr lang="es-MX" sz="9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5811578" y="1169803"/>
            <a:ext cx="3302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/>
              <a:t>%</a:t>
            </a:r>
            <a:endParaRPr lang="es-MX" b="1" dirty="0"/>
          </a:p>
        </p:txBody>
      </p:sp>
      <p:sp>
        <p:nvSpPr>
          <p:cNvPr id="26" name="Título 1"/>
          <p:cNvSpPr>
            <a:spLocks noGrp="1"/>
          </p:cNvSpPr>
          <p:nvPr>
            <p:ph type="title"/>
          </p:nvPr>
        </p:nvSpPr>
        <p:spPr>
          <a:xfrm>
            <a:off x="457200" y="191950"/>
            <a:ext cx="5063310" cy="479031"/>
          </a:xfrm>
        </p:spPr>
        <p:txBody>
          <a:bodyPr>
            <a:noAutofit/>
          </a:bodyPr>
          <a:lstStyle/>
          <a:p>
            <a:r>
              <a:rPr lang="es-MX" dirty="0">
                <a:latin typeface="Helvetica" pitchFamily="34" charset="0"/>
              </a:rPr>
              <a:t>Orientación de la inversión pública autorizada</a:t>
            </a:r>
            <a:endParaRPr lang="es-ES" dirty="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631212"/>
              </p:ext>
            </p:extLst>
          </p:nvPr>
        </p:nvGraphicFramePr>
        <p:xfrm>
          <a:off x="436802" y="1927570"/>
          <a:ext cx="3457128" cy="4229100"/>
        </p:xfrm>
        <a:graphic>
          <a:graphicData uri="http://schemas.openxmlformats.org/drawingml/2006/table">
            <a:tbl>
              <a:tblPr/>
              <a:tblGrid>
                <a:gridCol w="379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40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74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291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Y ASISTENCIA SOCIAL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91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EDUCACIÓN, CULTURA Y DEPORTE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91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CARRETERAS, CAMINOS Y PUENTES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291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AGUA POTABLE, ALCANTARILLADO Y SANEAMIENTO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291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Y URBANIZACIÓN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91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PROTECCIÓN CIVIL, SEGURIDAD, JUSTICIA Y FINANZAS PÚBLICAS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91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AGROPECUARIO, FORESTAL Y ACUICOLA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91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ECONÓMICO Y TURISTICO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291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ELECTRIFICACIÓN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2910">
                <a:tc>
                  <a:txBody>
                    <a:bodyPr/>
                    <a:lstStyle/>
                    <a:p>
                      <a:pPr algn="l" fontAlgn="b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PROTECCION Y PRESERVACION AMBIENTAL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77" name="90 Imagen">
            <a:extLst>
              <a:ext uri="{FF2B5EF4-FFF2-40B4-BE49-F238E27FC236}">
                <a16:creationId xmlns:a16="http://schemas.microsoft.com/office/drawing/2014/main" id="{00000000-0008-0000-0000-00002C000000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2601" y="5803670"/>
            <a:ext cx="268472" cy="290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" name="88 Imagen">
            <a:extLst>
              <a:ext uri="{FF2B5EF4-FFF2-40B4-BE49-F238E27FC236}">
                <a16:creationId xmlns:a16="http://schemas.microsoft.com/office/drawing/2014/main" id="{00000000-0008-0000-0000-000030000000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87157" y="3716819"/>
            <a:ext cx="279770" cy="27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" name="84 Imagen">
            <a:extLst>
              <a:ext uri="{FF2B5EF4-FFF2-40B4-BE49-F238E27FC236}">
                <a16:creationId xmlns:a16="http://schemas.microsoft.com/office/drawing/2014/main" id="{F438C835-E988-430B-8717-AAFAB824B1B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8864" y="2856298"/>
            <a:ext cx="307657" cy="307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" name="82 Imagen">
            <a:extLst>
              <a:ext uri="{FF2B5EF4-FFF2-40B4-BE49-F238E27FC236}">
                <a16:creationId xmlns:a16="http://schemas.microsoft.com/office/drawing/2014/main" id="{39FE2594-C109-4BFB-8DDC-7C50600D1C31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145" y="3271889"/>
            <a:ext cx="282798" cy="282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" name="86 Imagen">
            <a:extLst>
              <a:ext uri="{FF2B5EF4-FFF2-40B4-BE49-F238E27FC236}">
                <a16:creationId xmlns:a16="http://schemas.microsoft.com/office/drawing/2014/main" id="{6F2CB526-C638-436B-80A6-CC72A3E32EFA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2411604"/>
            <a:ext cx="304558" cy="304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" name="89 Imagen">
            <a:extLst>
              <a:ext uri="{FF2B5EF4-FFF2-40B4-BE49-F238E27FC236}">
                <a16:creationId xmlns:a16="http://schemas.microsoft.com/office/drawing/2014/main" id="{7690A540-25AA-4E7C-9C62-D78B49247787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87157" y="4980089"/>
            <a:ext cx="260627" cy="260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" name="87 Imagen">
            <a:extLst>
              <a:ext uri="{FF2B5EF4-FFF2-40B4-BE49-F238E27FC236}">
                <a16:creationId xmlns:a16="http://schemas.microsoft.com/office/drawing/2014/main" id="{F85E113B-88AB-4522-9AE4-8204C0C8E7EC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606" y="1991809"/>
            <a:ext cx="314337" cy="31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83 Imagen">
            <a:extLst>
              <a:ext uri="{FF2B5EF4-FFF2-40B4-BE49-F238E27FC236}">
                <a16:creationId xmlns:a16="http://schemas.microsoft.com/office/drawing/2014/main" id="{4B7FCF67-44A9-4271-96B8-D00EAD794B92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55713" y="5385997"/>
            <a:ext cx="292072" cy="293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" name="91 Imagen">
            <a:extLst>
              <a:ext uri="{FF2B5EF4-FFF2-40B4-BE49-F238E27FC236}">
                <a16:creationId xmlns:a16="http://schemas.microsoft.com/office/drawing/2014/main" id="{8D46F6AF-5499-48D7-850F-7341DEB9FD46}"/>
              </a:ext>
            </a:extLst>
          </p:cNvPr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87157" y="4091192"/>
            <a:ext cx="288889" cy="288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112 Imagen">
            <a:extLst>
              <a:ext uri="{FF2B5EF4-FFF2-40B4-BE49-F238E27FC236}">
                <a16:creationId xmlns:a16="http://schemas.microsoft.com/office/drawing/2014/main" id="{5B0A97BB-0F9E-417A-9D8A-726FC1857162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67145" y="4559177"/>
            <a:ext cx="285923" cy="240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03228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B78B4-448C-A743-A85C-EC0F5416DCE4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34 Marcador de texto"/>
          <p:cNvSpPr txBox="1">
            <a:spLocks/>
          </p:cNvSpPr>
          <p:nvPr/>
        </p:nvSpPr>
        <p:spPr>
          <a:xfrm>
            <a:off x="861924" y="1009057"/>
            <a:ext cx="7772400" cy="5222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Histórico al 3er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lang="es-MX" sz="2400" dirty="0">
                <a:solidFill>
                  <a:schemeClr val="bg1">
                    <a:lumMod val="50000"/>
                  </a:schemeClr>
                </a:solidFill>
              </a:rPr>
              <a:t>Trimestre </a:t>
            </a:r>
            <a:r>
              <a:rPr kumimoji="0" lang="es-MX" sz="24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2020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1016606" y="6470842"/>
            <a:ext cx="23659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900" dirty="0"/>
              <a:t>Fecha de corte de la información: 14/10/2020</a:t>
            </a:r>
          </a:p>
        </p:txBody>
      </p:sp>
      <p:sp>
        <p:nvSpPr>
          <p:cNvPr id="55" name="Título 1"/>
          <p:cNvSpPr>
            <a:spLocks noGrp="1"/>
          </p:cNvSpPr>
          <p:nvPr>
            <p:ph type="title"/>
          </p:nvPr>
        </p:nvSpPr>
        <p:spPr>
          <a:xfrm>
            <a:off x="457200" y="191950"/>
            <a:ext cx="5063310" cy="479031"/>
          </a:xfrm>
        </p:spPr>
        <p:txBody>
          <a:bodyPr>
            <a:noAutofit/>
          </a:bodyPr>
          <a:lstStyle/>
          <a:p>
            <a:r>
              <a:rPr lang="es-MX" dirty="0">
                <a:latin typeface="Helvetica" pitchFamily="34" charset="0"/>
              </a:rPr>
              <a:t>Orientación de la inversión pública autorizada</a:t>
            </a:r>
            <a:endParaRPr lang="es-ES" dirty="0"/>
          </a:p>
        </p:txBody>
      </p:sp>
      <p:pic>
        <p:nvPicPr>
          <p:cNvPr id="82" name="88 Imagen">
            <a:extLst>
              <a:ext uri="{FF2B5EF4-FFF2-40B4-BE49-F238E27FC236}">
                <a16:creationId xmlns:a16="http://schemas.microsoft.com/office/drawing/2014/main" id="{B072F875-0E3F-48D9-996F-DE7E1047F8C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5575" y="3098050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3" name="84 Imagen">
            <a:extLst>
              <a:ext uri="{FF2B5EF4-FFF2-40B4-BE49-F238E27FC236}">
                <a16:creationId xmlns:a16="http://schemas.microsoft.com/office/drawing/2014/main" id="{6FBBFB61-09E4-403F-95F5-70156D40C22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350" y="3633037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4" name="82 Imagen">
            <a:extLst>
              <a:ext uri="{FF2B5EF4-FFF2-40B4-BE49-F238E27FC236}">
                <a16:creationId xmlns:a16="http://schemas.microsoft.com/office/drawing/2014/main" id="{6858CFA7-EA43-45B3-8F45-D7D33E00C93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63675" y="2661487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5" name="86 Imagen">
            <a:extLst>
              <a:ext uri="{FF2B5EF4-FFF2-40B4-BE49-F238E27FC236}">
                <a16:creationId xmlns:a16="http://schemas.microsoft.com/office/drawing/2014/main" id="{A8247C3E-1874-4D8E-838B-63BD2C0BB0B4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12875" y="4080712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6" name="89 Imagen">
            <a:extLst>
              <a:ext uri="{FF2B5EF4-FFF2-40B4-BE49-F238E27FC236}">
                <a16:creationId xmlns:a16="http://schemas.microsoft.com/office/drawing/2014/main" id="{1C7AEEDB-5091-4D2F-8A69-3519239875EF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30338" y="5023687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" name="91 Imagen">
            <a:extLst>
              <a:ext uri="{FF2B5EF4-FFF2-40B4-BE49-F238E27FC236}">
                <a16:creationId xmlns:a16="http://schemas.microsoft.com/office/drawing/2014/main" id="{E531A4C8-60F5-446E-BBE1-D62F850E62F5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39863" y="4560137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8" name="112 Imagen">
            <a:extLst>
              <a:ext uri="{FF2B5EF4-FFF2-40B4-BE49-F238E27FC236}">
                <a16:creationId xmlns:a16="http://schemas.microsoft.com/office/drawing/2014/main" id="{431B157B-6D41-42B1-9E48-0E1020DF7AE0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25575" y="5504700"/>
            <a:ext cx="360363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" name="87 Imagen">
            <a:extLst>
              <a:ext uri="{FF2B5EF4-FFF2-40B4-BE49-F238E27FC236}">
                <a16:creationId xmlns:a16="http://schemas.microsoft.com/office/drawing/2014/main" id="{9A768F75-061A-4004-913B-7B05E47D9E5B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25575" y="2186825"/>
            <a:ext cx="3619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212452"/>
              </p:ext>
            </p:extLst>
          </p:nvPr>
        </p:nvGraphicFramePr>
        <p:xfrm>
          <a:off x="1436576" y="1600200"/>
          <a:ext cx="6270847" cy="4525962"/>
        </p:xfrm>
        <a:graphic>
          <a:graphicData uri="http://schemas.openxmlformats.org/drawingml/2006/table">
            <a:tbl>
              <a:tblPr/>
              <a:tblGrid>
                <a:gridCol w="375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2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81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6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61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69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498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1071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Concepto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1er Trimestre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2do Trimestre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3er Trimestre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4to Trimestre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Acumulado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066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s-MX" sz="9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71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SALUD Y ASISTENCIA SOCIAL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33.21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25.40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071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EDUCACIÓN, CULTURA Y DEPORTE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17.61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15.21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71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CARRETERAS, CAMINOS Y PUENTES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14.74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71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AGUA POTABLE, ALCANTARILLADO Y SANEAMIENTO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13.62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71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VIVIENDA Y URBANIZACIÓN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12.38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071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PROTECCIÓN CIVIL, SEGURIDAD, JUSTICIA Y FINANZAS PÚBLICAS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9.68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071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AGROPECUARIO, FORESTAL Y ACUICOLA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3.91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071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DESARROLLO ECONÓMICO Y TURISTICO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2.74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079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ELECTRIFICACIÓN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0.88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2.17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346"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PROTECCION Y PRESERVACION AMBIENTAL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       0.15  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39" name="83 Imagen">
            <a:extLst>
              <a:ext uri="{FF2B5EF4-FFF2-40B4-BE49-F238E27FC236}">
                <a16:creationId xmlns:a16="http://schemas.microsoft.com/office/drawing/2014/main" id="{C94A6CE7-DD3B-452C-B4F8-2ADE93E2D255}"/>
              </a:ext>
            </a:extLst>
          </p:cNvPr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90663" y="5487272"/>
            <a:ext cx="270520" cy="271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90 Imagen">
            <a:extLst>
              <a:ext uri="{FF2B5EF4-FFF2-40B4-BE49-F238E27FC236}">
                <a16:creationId xmlns:a16="http://schemas.microsoft.com/office/drawing/2014/main" id="{D761FC4E-54C6-4F8A-9FC5-09473CACE124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490662" y="5825341"/>
            <a:ext cx="261937" cy="281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" name="88 Imagen">
            <a:extLst>
              <a:ext uri="{FF2B5EF4-FFF2-40B4-BE49-F238E27FC236}">
                <a16:creationId xmlns:a16="http://schemas.microsoft.com/office/drawing/2014/main" id="{B072F875-0E3F-48D9-996F-DE7E1047F8C5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84313" y="3864812"/>
            <a:ext cx="303212" cy="30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2" name="84 Imagen">
            <a:extLst>
              <a:ext uri="{FF2B5EF4-FFF2-40B4-BE49-F238E27FC236}">
                <a16:creationId xmlns:a16="http://schemas.microsoft.com/office/drawing/2014/main" id="{6FBBFB61-09E4-403F-95F5-70156D40C22C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3505" y="3020262"/>
            <a:ext cx="334020" cy="33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" name="82 Imagen">
            <a:extLst>
              <a:ext uri="{FF2B5EF4-FFF2-40B4-BE49-F238E27FC236}">
                <a16:creationId xmlns:a16="http://schemas.microsoft.com/office/drawing/2014/main" id="{6858CFA7-EA43-45B3-8F45-D7D33E00C935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90663" y="3493337"/>
            <a:ext cx="270520" cy="27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86 Imagen">
            <a:extLst>
              <a:ext uri="{FF2B5EF4-FFF2-40B4-BE49-F238E27FC236}">
                <a16:creationId xmlns:a16="http://schemas.microsoft.com/office/drawing/2014/main" id="{A8247C3E-1874-4D8E-838B-63BD2C0BB0B4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63675" y="2623387"/>
            <a:ext cx="311150" cy="31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" name="89 Imagen">
            <a:extLst>
              <a:ext uri="{FF2B5EF4-FFF2-40B4-BE49-F238E27FC236}">
                <a16:creationId xmlns:a16="http://schemas.microsoft.com/office/drawing/2014/main" id="{1C7AEEDB-5091-4D2F-8A69-3519239875EF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463675" y="5105784"/>
            <a:ext cx="301625" cy="30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91 Imagen">
            <a:extLst>
              <a:ext uri="{FF2B5EF4-FFF2-40B4-BE49-F238E27FC236}">
                <a16:creationId xmlns:a16="http://schemas.microsoft.com/office/drawing/2014/main" id="{E531A4C8-60F5-446E-BBE1-D62F850E62F5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56704" y="4307414"/>
            <a:ext cx="308595" cy="308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112 Imagen">
            <a:extLst>
              <a:ext uri="{FF2B5EF4-FFF2-40B4-BE49-F238E27FC236}">
                <a16:creationId xmlns:a16="http://schemas.microsoft.com/office/drawing/2014/main" id="{431B157B-6D41-42B1-9E48-0E1020DF7AE0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52562" y="4689260"/>
            <a:ext cx="322263" cy="291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87 Imagen">
            <a:extLst>
              <a:ext uri="{FF2B5EF4-FFF2-40B4-BE49-F238E27FC236}">
                <a16:creationId xmlns:a16="http://schemas.microsoft.com/office/drawing/2014/main" id="{9A768F75-061A-4004-913B-7B05E47D9E5B}"/>
              </a:ext>
            </a:extLst>
          </p:cNvPr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463675" y="2186825"/>
            <a:ext cx="3238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522986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SEFIN">
      <a:dk1>
        <a:srgbClr val="3E3E3E"/>
      </a:dk1>
      <a:lt1>
        <a:sysClr val="window" lastClr="FFFFFF"/>
      </a:lt1>
      <a:dk2>
        <a:srgbClr val="BABABA"/>
      </a:dk2>
      <a:lt2>
        <a:srgbClr val="EEECE1"/>
      </a:lt2>
      <a:accent1>
        <a:srgbClr val="D60071"/>
      </a:accent1>
      <a:accent2>
        <a:srgbClr val="00A097"/>
      </a:accent2>
      <a:accent3>
        <a:srgbClr val="8CC026"/>
      </a:accent3>
      <a:accent4>
        <a:srgbClr val="622779"/>
      </a:accent4>
      <a:accent5>
        <a:srgbClr val="FBAF2B"/>
      </a:accent5>
      <a:accent6>
        <a:srgbClr val="ED1C24"/>
      </a:accent6>
      <a:hlink>
        <a:srgbClr val="6666FF"/>
      </a:hlink>
      <a:folHlink>
        <a:srgbClr val="CC66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1087</TotalTime>
  <Words>327</Words>
  <Application>Microsoft Office PowerPoint</Application>
  <PresentationFormat>Presentación en pantalla (4:3)</PresentationFormat>
  <Paragraphs>151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Helvetica</vt:lpstr>
      <vt:lpstr>Tema de Office</vt:lpstr>
      <vt:lpstr>Presentación de PowerPoint</vt:lpstr>
      <vt:lpstr>Orientación de la inversión pública autorizada</vt:lpstr>
      <vt:lpstr>Orientación de la inversión pública autorizada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SF Oaxaca</dc:creator>
  <cp:lastModifiedBy>Luz María Ortiz</cp:lastModifiedBy>
  <cp:revision>66</cp:revision>
  <dcterms:created xsi:type="dcterms:W3CDTF">2016-12-21T19:03:03Z</dcterms:created>
  <dcterms:modified xsi:type="dcterms:W3CDTF">2020-10-20T00:57:54Z</dcterms:modified>
</cp:coreProperties>
</file>